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0" d="100"/>
          <a:sy n="70" d="100"/>
        </p:scale>
        <p:origin x="1810" y="27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1/27/2026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1/27/2026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1/27/2026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dirty="0"/>
              <a:t>האסטרטגיה</a:t>
            </a:r>
            <a:endParaRPr dirty="0"/>
          </a:p>
        </p:txBody>
      </p:sp>
      <p:sp>
        <p:nvSpPr>
          <p:cNvPr id="3" name="Content Placeholder 2"/>
          <p:cNvSpPr>
            <a:spLocks noGrp="1"/>
          </p:cNvSpPr>
          <p:nvPr>
            <p:ph idx="1"/>
          </p:nvPr>
        </p:nvSpPr>
        <p:spPr>
          <a:xfrm>
            <a:off x="457200" y="1166018"/>
            <a:ext cx="8229600" cy="4525963"/>
          </a:xfrm>
        </p:spPr>
        <p:txBody>
          <a:bodyPr>
            <a:noAutofit/>
          </a:bodyPr>
          <a:lstStyle/>
          <a:p>
            <a:pPr algn="r" rtl="1"/>
            <a:r>
              <a:rPr lang="he-IL" sz="2800" dirty="0"/>
              <a:t>חקירה של המפה באמצעות הליכה אקראית</a:t>
            </a:r>
          </a:p>
          <a:p>
            <a:pPr algn="r" rtl="1"/>
            <a:r>
              <a:rPr lang="he-IL" sz="2800" dirty="0"/>
              <a:t>חזרה לבסיס </a:t>
            </a:r>
          </a:p>
          <a:p>
            <a:pPr algn="r" rtl="1"/>
            <a:r>
              <a:rPr lang="he-IL" sz="2800" dirty="0"/>
              <a:t>חסימה של הרובוטים של הקבוצה היריבה שנושאים אוכל וחסימה של הבסיס עצמו כדי למנוע מהם לשים את האוכל בבסיס</a:t>
            </a:r>
          </a:p>
          <a:p>
            <a:pPr algn="r" rtl="1"/>
            <a:r>
              <a:rPr lang="he-IL" sz="2800" dirty="0"/>
              <a:t>מערכת גיבוי שנכנסת לפעולה אם הרובוט נתקע (למשל, לא מצליח לזוז במשך זמן מסוים בגלל רובוט מאותה קבוצה או בגלל רובוט אויב שמפריע), ומבצעת פעולות שחרור כדי להחזיר אותו לתנועה.</a:t>
            </a:r>
          </a:p>
          <a:p>
            <a:pPr algn="r" rtl="1"/>
            <a:r>
              <a:rPr lang="he-IL" sz="2800" dirty="0"/>
              <a:t>חלוקת תפקידים אסטרטגית: רבע מכוח הרובוטים מוקדש אך ורק להגנה וחסימת היריב, בעוד השאר מתמקדים באיסוף אוכל.</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State Machine</a:t>
            </a:r>
          </a:p>
        </p:txBody>
      </p:sp>
      <p:sp>
        <p:nvSpPr>
          <p:cNvPr id="3" name="TextBox 2"/>
          <p:cNvSpPr txBox="1"/>
          <p:nvPr/>
        </p:nvSpPr>
        <p:spPr>
          <a:xfrm>
            <a:off x="457200" y="1371600"/>
            <a:ext cx="184731" cy="584775"/>
          </a:xfrm>
          <a:prstGeom prst="rect">
            <a:avLst/>
          </a:prstGeom>
          <a:noFill/>
        </p:spPr>
        <p:txBody>
          <a:bodyPr wrap="none">
            <a:spAutoFit/>
          </a:bodyPr>
          <a:lstStyle/>
          <a:p>
            <a:endParaRPr dirty="0"/>
          </a:p>
          <a:p>
            <a:pPr>
              <a:defRPr sz="1400"/>
            </a:pPr>
            <a:endParaRPr dirty="0"/>
          </a:p>
        </p:txBody>
      </p:sp>
      <p:graphicFrame>
        <p:nvGraphicFramePr>
          <p:cNvPr id="4" name="Table 3">
            <a:extLst>
              <a:ext uri="{FF2B5EF4-FFF2-40B4-BE49-F238E27FC236}">
                <a16:creationId xmlns:a16="http://schemas.microsoft.com/office/drawing/2014/main" id="{4D8820D7-B936-7F73-24EE-E5DAB763711B}"/>
              </a:ext>
            </a:extLst>
          </p:cNvPr>
          <p:cNvGraphicFramePr>
            <a:graphicFrameLocks noGrp="1"/>
          </p:cNvGraphicFramePr>
          <p:nvPr>
            <p:extLst>
              <p:ext uri="{D42A27DB-BD31-4B8C-83A1-F6EECF244321}">
                <p14:modId xmlns:p14="http://schemas.microsoft.com/office/powerpoint/2010/main" val="350806086"/>
              </p:ext>
            </p:extLst>
          </p:nvPr>
        </p:nvGraphicFramePr>
        <p:xfrm>
          <a:off x="1524000" y="1663987"/>
          <a:ext cx="6096000" cy="275844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810889462"/>
                    </a:ext>
                  </a:extLst>
                </a:gridCol>
                <a:gridCol w="3048000">
                  <a:extLst>
                    <a:ext uri="{9D8B030D-6E8A-4147-A177-3AD203B41FA5}">
                      <a16:colId xmlns:a16="http://schemas.microsoft.com/office/drawing/2014/main" val="3938583608"/>
                    </a:ext>
                  </a:extLst>
                </a:gridCol>
              </a:tblGrid>
              <a:tr h="297136">
                <a:tc>
                  <a:txBody>
                    <a:bodyPr/>
                    <a:lstStyle/>
                    <a:p>
                      <a:pPr algn="r"/>
                      <a:r>
                        <a:rPr lang="he-IL" dirty="0"/>
                        <a:t>תיאור</a:t>
                      </a:r>
                      <a:endParaRPr lang="LID4096" dirty="0"/>
                    </a:p>
                  </a:txBody>
                  <a:tcPr/>
                </a:tc>
                <a:tc>
                  <a:txBody>
                    <a:bodyPr/>
                    <a:lstStyle/>
                    <a:p>
                      <a:pPr algn="r"/>
                      <a:r>
                        <a:rPr lang="he-IL" dirty="0"/>
                        <a:t>מצב </a:t>
                      </a:r>
                      <a:endParaRPr lang="LID4096" dirty="0"/>
                    </a:p>
                  </a:txBody>
                  <a:tcPr/>
                </a:tc>
                <a:extLst>
                  <a:ext uri="{0D108BD9-81ED-4DB2-BD59-A6C34878D82A}">
                    <a16:rowId xmlns:a16="http://schemas.microsoft.com/office/drawing/2014/main" val="720728385"/>
                  </a:ext>
                </a:extLst>
              </a:tr>
              <a:tr h="370840">
                <a:tc>
                  <a:txBody>
                    <a:bodyPr/>
                    <a:lstStyle/>
                    <a:p>
                      <a:r>
                        <a:rPr lang="he-IL" dirty="0"/>
                        <a:t>הליכה </a:t>
                      </a:r>
                      <a:r>
                        <a:rPr lang="he-IL" dirty="0" err="1"/>
                        <a:t>רנדומית</a:t>
                      </a:r>
                      <a:r>
                        <a:rPr lang="he-IL" dirty="0"/>
                        <a:t> חיפוש אחרי אוכל </a:t>
                      </a:r>
                      <a:r>
                        <a:rPr lang="he-IL" dirty="0" err="1"/>
                        <a:t>ואוייבים</a:t>
                      </a:r>
                      <a:endParaRPr lang="LID4096" dirty="0"/>
                    </a:p>
                  </a:txBody>
                  <a:tcPr/>
                </a:tc>
                <a:tc>
                  <a:txBody>
                    <a:bodyPr/>
                    <a:lstStyle/>
                    <a:p>
                      <a:r>
                        <a:rPr lang="en-US" dirty="0"/>
                        <a:t>EXPLORE</a:t>
                      </a:r>
                      <a:endParaRPr lang="LID4096" dirty="0"/>
                    </a:p>
                  </a:txBody>
                  <a:tcPr/>
                </a:tc>
                <a:extLst>
                  <a:ext uri="{0D108BD9-81ED-4DB2-BD59-A6C34878D82A}">
                    <a16:rowId xmlns:a16="http://schemas.microsoft.com/office/drawing/2014/main" val="582976803"/>
                  </a:ext>
                </a:extLst>
              </a:tr>
              <a:tr h="370840">
                <a:tc>
                  <a:txBody>
                    <a:bodyPr/>
                    <a:lstStyle/>
                    <a:p>
                      <a:r>
                        <a:rPr lang="he-IL" dirty="0"/>
                        <a:t>הסתובב עד שהדרך פנויה</a:t>
                      </a:r>
                      <a:endParaRPr lang="LID4096" dirty="0"/>
                    </a:p>
                  </a:txBody>
                  <a:tcPr/>
                </a:tc>
                <a:tc>
                  <a:txBody>
                    <a:bodyPr/>
                    <a:lstStyle/>
                    <a:p>
                      <a:r>
                        <a:rPr lang="en-US" dirty="0"/>
                        <a:t>AVOID_OBSTACLE </a:t>
                      </a:r>
                      <a:endParaRPr lang="LID4096" dirty="0"/>
                    </a:p>
                  </a:txBody>
                  <a:tcPr/>
                </a:tc>
                <a:extLst>
                  <a:ext uri="{0D108BD9-81ED-4DB2-BD59-A6C34878D82A}">
                    <a16:rowId xmlns:a16="http://schemas.microsoft.com/office/drawing/2014/main" val="1666869235"/>
                  </a:ext>
                </a:extLst>
              </a:tr>
              <a:tr h="370840">
                <a:tc>
                  <a:txBody>
                    <a:bodyPr/>
                    <a:lstStyle/>
                    <a:p>
                      <a:r>
                        <a:rPr lang="he-IL" dirty="0"/>
                        <a:t>לך לאוכל הקרוב ביותר</a:t>
                      </a:r>
                      <a:endParaRPr lang="LID4096" dirty="0"/>
                    </a:p>
                  </a:txBody>
                  <a:tcPr/>
                </a:tc>
                <a:tc>
                  <a:txBody>
                    <a:bodyPr/>
                    <a:lstStyle/>
                    <a:p>
                      <a:r>
                        <a:rPr lang="en-US" dirty="0"/>
                        <a:t>TO_FOOD </a:t>
                      </a:r>
                      <a:endParaRPr lang="LID4096" dirty="0"/>
                    </a:p>
                  </a:txBody>
                  <a:tcPr/>
                </a:tc>
                <a:extLst>
                  <a:ext uri="{0D108BD9-81ED-4DB2-BD59-A6C34878D82A}">
                    <a16:rowId xmlns:a16="http://schemas.microsoft.com/office/drawing/2014/main" val="3815861180"/>
                  </a:ext>
                </a:extLst>
              </a:tr>
              <a:tr h="370840">
                <a:tc>
                  <a:txBody>
                    <a:bodyPr/>
                    <a:lstStyle/>
                    <a:p>
                      <a:r>
                        <a:rPr lang="he-IL" dirty="0"/>
                        <a:t>חזור לבסיס עם האוכל שאספת</a:t>
                      </a:r>
                      <a:endParaRPr lang="LID4096" dirty="0"/>
                    </a:p>
                  </a:txBody>
                  <a:tcPr/>
                </a:tc>
                <a:tc>
                  <a:txBody>
                    <a:bodyPr/>
                    <a:lstStyle/>
                    <a:p>
                      <a:r>
                        <a:rPr lang="en-US" dirty="0"/>
                        <a:t>RETURN_TO_BASE</a:t>
                      </a:r>
                      <a:endParaRPr lang="LID4096" dirty="0"/>
                    </a:p>
                  </a:txBody>
                  <a:tcPr/>
                </a:tc>
                <a:extLst>
                  <a:ext uri="{0D108BD9-81ED-4DB2-BD59-A6C34878D82A}">
                    <a16:rowId xmlns:a16="http://schemas.microsoft.com/office/drawing/2014/main" val="4165453191"/>
                  </a:ext>
                </a:extLst>
              </a:tr>
              <a:tr h="370840">
                <a:tc>
                  <a:txBody>
                    <a:bodyPr/>
                    <a:lstStyle/>
                    <a:p>
                      <a:r>
                        <a:rPr lang="he-IL" dirty="0"/>
                        <a:t>רדוף אחרי אויבים עם אוכל ותחסום אותם</a:t>
                      </a:r>
                      <a:endParaRPr lang="LID4096" dirty="0"/>
                    </a:p>
                  </a:txBody>
                  <a:tcPr/>
                </a:tc>
                <a:tc>
                  <a:txBody>
                    <a:bodyPr/>
                    <a:lstStyle/>
                    <a:p>
                      <a:r>
                        <a:rPr lang="en-US" dirty="0"/>
                        <a:t>BLOCK</a:t>
                      </a:r>
                      <a:endParaRPr lang="LID4096" dirty="0"/>
                    </a:p>
                  </a:txBody>
                  <a:tcPr/>
                </a:tc>
                <a:extLst>
                  <a:ext uri="{0D108BD9-81ED-4DB2-BD59-A6C34878D82A}">
                    <a16:rowId xmlns:a16="http://schemas.microsoft.com/office/drawing/2014/main" val="3806515447"/>
                  </a:ext>
                </a:extLst>
              </a:tr>
            </a:tbl>
          </a:graphicData>
        </a:graphic>
      </p:graphicFrame>
      <p:pic>
        <p:nvPicPr>
          <p:cNvPr id="6" name="Picture 5">
            <a:extLst>
              <a:ext uri="{FF2B5EF4-FFF2-40B4-BE49-F238E27FC236}">
                <a16:creationId xmlns:a16="http://schemas.microsoft.com/office/drawing/2014/main" id="{EDD6DCCD-698B-625A-B2E7-5F51C0BD8BB9}"/>
              </a:ext>
            </a:extLst>
          </p:cNvPr>
          <p:cNvPicPr>
            <a:picLocks noChangeAspect="1"/>
          </p:cNvPicPr>
          <p:nvPr/>
        </p:nvPicPr>
        <p:blipFill>
          <a:blip r:embed="rId2"/>
          <a:stretch>
            <a:fillRect/>
          </a:stretch>
        </p:blipFill>
        <p:spPr>
          <a:xfrm>
            <a:off x="2226128" y="4582886"/>
            <a:ext cx="4691743" cy="200047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dirty="0"/>
              <a:t>התנהגות כל מצב </a:t>
            </a:r>
            <a:endParaRPr dirty="0"/>
          </a:p>
        </p:txBody>
      </p:sp>
      <p:sp>
        <p:nvSpPr>
          <p:cNvPr id="3" name="Content Placeholder 2"/>
          <p:cNvSpPr>
            <a:spLocks noGrp="1"/>
          </p:cNvSpPr>
          <p:nvPr>
            <p:ph idx="1"/>
          </p:nvPr>
        </p:nvSpPr>
        <p:spPr/>
        <p:txBody>
          <a:bodyPr>
            <a:normAutofit lnSpcReduction="10000"/>
          </a:bodyPr>
          <a:lstStyle/>
          <a:p>
            <a:pPr marL="0" indent="0" algn="r" rtl="1">
              <a:buNone/>
            </a:pPr>
            <a:r>
              <a:rPr lang="en-US" sz="2400" dirty="0"/>
              <a:t>EXPLORE</a:t>
            </a:r>
            <a:r>
              <a:rPr lang="en-US" sz="2400" b="1" dirty="0"/>
              <a:t> -</a:t>
            </a:r>
            <a:r>
              <a:rPr lang="he-IL" sz="2400" dirty="0"/>
              <a:t> - ביצוע הליכה אקראית. הרובוט ממשיך לשוטט עד שהוא מזהה אחד מהשלושה: אוכל, אויב או מכשול – ואז הוא עובר למצב המתאים.</a:t>
            </a:r>
          </a:p>
          <a:p>
            <a:pPr marL="0" indent="0" algn="r" rtl="1">
              <a:buNone/>
            </a:pPr>
            <a:r>
              <a:rPr lang="he-IL" sz="2400" dirty="0"/>
              <a:t> - </a:t>
            </a:r>
            <a:r>
              <a:rPr lang="en-US" sz="2400" dirty="0"/>
              <a:t>AVOID_OBSTACLE</a:t>
            </a:r>
            <a:r>
              <a:rPr lang="he-IL" sz="2400" dirty="0"/>
              <a:t> - כאשר יש מכשול מלפנים, הרובוט מסתובב במקום עד שהחיישנים מראים שהדרך פנויה ואז הוא יכול להמשיך לנוע.</a:t>
            </a:r>
          </a:p>
          <a:p>
            <a:pPr algn="r" rtl="1">
              <a:buFontTx/>
              <a:buChar char="-"/>
            </a:pPr>
            <a:r>
              <a:rPr lang="en-US" sz="2400" dirty="0"/>
              <a:t>TO_FOOD</a:t>
            </a:r>
            <a:r>
              <a:rPr lang="he-IL" sz="2400" dirty="0"/>
              <a:t> – הרובוט נע לעבר האוכל הקרוב ביותר שזיהה. ברגע שהוא מגיע לאוכל הוא מחליף מצב לחזרה לבסיס.</a:t>
            </a:r>
          </a:p>
          <a:p>
            <a:pPr algn="r" rtl="1">
              <a:buFontTx/>
              <a:buChar char="-"/>
            </a:pPr>
            <a:r>
              <a:rPr lang="en-US" sz="2400" dirty="0"/>
              <a:t>RETURN_TO_BASE</a:t>
            </a:r>
            <a:r>
              <a:rPr lang="he-IL" sz="2400" dirty="0"/>
              <a:t> - הרובוט מתיישר לכיוון הבסיס, נוסע בקו ישר עד שהוא מגיע.</a:t>
            </a:r>
          </a:p>
          <a:p>
            <a:pPr algn="r" rtl="1">
              <a:buFontTx/>
              <a:buChar char="-"/>
            </a:pPr>
            <a:r>
              <a:rPr lang="en-US" sz="2400" dirty="0"/>
              <a:t>BLOCK</a:t>
            </a:r>
            <a:r>
              <a:rPr lang="he-IL" sz="2400" dirty="0"/>
              <a:t> - מצב טקטי שבו הרובוט רודף אחרי אויב שנושא אוכל (כדי להפריע לו), או שומר על בסיס האויב כדי לחסום גישה.</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29369" y="238539"/>
            <a:ext cx="8263890" cy="1434415"/>
          </a:xfrm>
        </p:spPr>
        <p:txBody>
          <a:bodyPr anchor="b">
            <a:normAutofit/>
          </a:bodyPr>
          <a:lstStyle/>
          <a:p>
            <a:r>
              <a:rPr lang="he-IL" sz="4700"/>
              <a:t>תגובה כלפי רובוטים</a:t>
            </a:r>
          </a:p>
        </p:txBody>
      </p:sp>
      <p:sp>
        <p:nvSpPr>
          <p:cNvPr id="17"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369" y="1681544"/>
            <a:ext cx="8229600" cy="18288"/>
          </a:xfrm>
          <a:custGeom>
            <a:avLst/>
            <a:gdLst>
              <a:gd name="csX0" fmla="*/ 0 w 8229600"/>
              <a:gd name="csY0" fmla="*/ 0 h 18288"/>
              <a:gd name="csX1" fmla="*/ 521208 w 8229600"/>
              <a:gd name="csY1" fmla="*/ 0 h 18288"/>
              <a:gd name="csX2" fmla="*/ 1371600 w 8229600"/>
              <a:gd name="csY2" fmla="*/ 0 h 18288"/>
              <a:gd name="csX3" fmla="*/ 2221992 w 8229600"/>
              <a:gd name="csY3" fmla="*/ 0 h 18288"/>
              <a:gd name="csX4" fmla="*/ 3072384 w 8229600"/>
              <a:gd name="csY4" fmla="*/ 0 h 18288"/>
              <a:gd name="csX5" fmla="*/ 3511296 w 8229600"/>
              <a:gd name="csY5" fmla="*/ 0 h 18288"/>
              <a:gd name="csX6" fmla="*/ 4114800 w 8229600"/>
              <a:gd name="csY6" fmla="*/ 0 h 18288"/>
              <a:gd name="csX7" fmla="*/ 4553712 w 8229600"/>
              <a:gd name="csY7" fmla="*/ 0 h 18288"/>
              <a:gd name="csX8" fmla="*/ 5239512 w 8229600"/>
              <a:gd name="csY8" fmla="*/ 0 h 18288"/>
              <a:gd name="csX9" fmla="*/ 5843016 w 8229600"/>
              <a:gd name="csY9" fmla="*/ 0 h 18288"/>
              <a:gd name="csX10" fmla="*/ 6611112 w 8229600"/>
              <a:gd name="csY10" fmla="*/ 0 h 18288"/>
              <a:gd name="csX11" fmla="*/ 7461504 w 8229600"/>
              <a:gd name="csY11" fmla="*/ 0 h 18288"/>
              <a:gd name="csX12" fmla="*/ 8229600 w 8229600"/>
              <a:gd name="csY12" fmla="*/ 0 h 18288"/>
              <a:gd name="csX13" fmla="*/ 8229600 w 8229600"/>
              <a:gd name="csY13" fmla="*/ 18288 h 18288"/>
              <a:gd name="csX14" fmla="*/ 7461504 w 8229600"/>
              <a:gd name="csY14" fmla="*/ 18288 h 18288"/>
              <a:gd name="csX15" fmla="*/ 6940296 w 8229600"/>
              <a:gd name="csY15" fmla="*/ 18288 h 18288"/>
              <a:gd name="csX16" fmla="*/ 6419088 w 8229600"/>
              <a:gd name="csY16" fmla="*/ 18288 h 18288"/>
              <a:gd name="csX17" fmla="*/ 5650992 w 8229600"/>
              <a:gd name="csY17" fmla="*/ 18288 h 18288"/>
              <a:gd name="csX18" fmla="*/ 5129784 w 8229600"/>
              <a:gd name="csY18" fmla="*/ 18288 h 18288"/>
              <a:gd name="csX19" fmla="*/ 4690872 w 8229600"/>
              <a:gd name="csY19" fmla="*/ 18288 h 18288"/>
              <a:gd name="csX20" fmla="*/ 4087368 w 8229600"/>
              <a:gd name="csY20" fmla="*/ 18288 h 18288"/>
              <a:gd name="csX21" fmla="*/ 3401568 w 8229600"/>
              <a:gd name="csY21" fmla="*/ 18288 h 18288"/>
              <a:gd name="csX22" fmla="*/ 2798064 w 8229600"/>
              <a:gd name="csY22" fmla="*/ 18288 h 18288"/>
              <a:gd name="csX23" fmla="*/ 2276856 w 8229600"/>
              <a:gd name="csY23" fmla="*/ 18288 h 18288"/>
              <a:gd name="csX24" fmla="*/ 1426464 w 8229600"/>
              <a:gd name="csY24" fmla="*/ 18288 h 18288"/>
              <a:gd name="csX25" fmla="*/ 740664 w 8229600"/>
              <a:gd name="csY25" fmla="*/ 18288 h 18288"/>
              <a:gd name="csX26" fmla="*/ 0 w 8229600"/>
              <a:gd name="csY26" fmla="*/ 18288 h 18288"/>
              <a:gd name="csX27" fmla="*/ 0 w 8229600"/>
              <a:gd name="csY27"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Lst>
            <a:rect l="l" t="t" r="r" b="b"/>
            <a:pathLst>
              <a:path w="8229600" h="18288" fill="none" extrusionOk="0">
                <a:moveTo>
                  <a:pt x="0" y="0"/>
                </a:moveTo>
                <a:cubicBezTo>
                  <a:pt x="227594" y="-4267"/>
                  <a:pt x="329693" y="13251"/>
                  <a:pt x="521208" y="0"/>
                </a:cubicBezTo>
                <a:cubicBezTo>
                  <a:pt x="712723" y="-13251"/>
                  <a:pt x="1137373" y="-13618"/>
                  <a:pt x="1371600" y="0"/>
                </a:cubicBezTo>
                <a:cubicBezTo>
                  <a:pt x="1605827" y="13618"/>
                  <a:pt x="1975382" y="-27374"/>
                  <a:pt x="2221992" y="0"/>
                </a:cubicBezTo>
                <a:cubicBezTo>
                  <a:pt x="2468602" y="27374"/>
                  <a:pt x="2863316" y="-20517"/>
                  <a:pt x="3072384" y="0"/>
                </a:cubicBezTo>
                <a:cubicBezTo>
                  <a:pt x="3281452" y="20517"/>
                  <a:pt x="3331438" y="10793"/>
                  <a:pt x="3511296" y="0"/>
                </a:cubicBezTo>
                <a:cubicBezTo>
                  <a:pt x="3691154" y="-10793"/>
                  <a:pt x="3906405" y="-29737"/>
                  <a:pt x="4114800" y="0"/>
                </a:cubicBezTo>
                <a:cubicBezTo>
                  <a:pt x="4323195" y="29737"/>
                  <a:pt x="4428852" y="-2234"/>
                  <a:pt x="4553712" y="0"/>
                </a:cubicBezTo>
                <a:cubicBezTo>
                  <a:pt x="4678572" y="2234"/>
                  <a:pt x="5065629" y="29368"/>
                  <a:pt x="5239512" y="0"/>
                </a:cubicBezTo>
                <a:cubicBezTo>
                  <a:pt x="5413395" y="-29368"/>
                  <a:pt x="5703888" y="11839"/>
                  <a:pt x="5843016" y="0"/>
                </a:cubicBezTo>
                <a:cubicBezTo>
                  <a:pt x="5982144" y="-11839"/>
                  <a:pt x="6260765" y="24719"/>
                  <a:pt x="6611112" y="0"/>
                </a:cubicBezTo>
                <a:cubicBezTo>
                  <a:pt x="6961459" y="-24719"/>
                  <a:pt x="7228293" y="32959"/>
                  <a:pt x="7461504" y="0"/>
                </a:cubicBezTo>
                <a:cubicBezTo>
                  <a:pt x="7694715" y="-32959"/>
                  <a:pt x="7990029" y="-3422"/>
                  <a:pt x="8229600" y="0"/>
                </a:cubicBezTo>
                <a:cubicBezTo>
                  <a:pt x="8228940" y="5812"/>
                  <a:pt x="8229447" y="9773"/>
                  <a:pt x="8229600" y="18288"/>
                </a:cubicBezTo>
                <a:cubicBezTo>
                  <a:pt x="7940706" y="-9293"/>
                  <a:pt x="7792584" y="-16009"/>
                  <a:pt x="7461504" y="18288"/>
                </a:cubicBezTo>
                <a:cubicBezTo>
                  <a:pt x="7130424" y="52585"/>
                  <a:pt x="7080072" y="43845"/>
                  <a:pt x="6940296" y="18288"/>
                </a:cubicBezTo>
                <a:cubicBezTo>
                  <a:pt x="6800520" y="-7269"/>
                  <a:pt x="6672872" y="26671"/>
                  <a:pt x="6419088" y="18288"/>
                </a:cubicBezTo>
                <a:cubicBezTo>
                  <a:pt x="6165304" y="9905"/>
                  <a:pt x="5869721" y="4987"/>
                  <a:pt x="5650992" y="18288"/>
                </a:cubicBezTo>
                <a:cubicBezTo>
                  <a:pt x="5432263" y="31589"/>
                  <a:pt x="5308310" y="3023"/>
                  <a:pt x="5129784" y="18288"/>
                </a:cubicBezTo>
                <a:cubicBezTo>
                  <a:pt x="4951258" y="33553"/>
                  <a:pt x="4799696" y="15357"/>
                  <a:pt x="4690872" y="18288"/>
                </a:cubicBezTo>
                <a:cubicBezTo>
                  <a:pt x="4582048" y="21219"/>
                  <a:pt x="4311124" y="-7836"/>
                  <a:pt x="4087368" y="18288"/>
                </a:cubicBezTo>
                <a:cubicBezTo>
                  <a:pt x="3863612" y="44412"/>
                  <a:pt x="3730288" y="13374"/>
                  <a:pt x="3401568" y="18288"/>
                </a:cubicBezTo>
                <a:cubicBezTo>
                  <a:pt x="3072848" y="23202"/>
                  <a:pt x="3020684" y="32425"/>
                  <a:pt x="2798064" y="18288"/>
                </a:cubicBezTo>
                <a:cubicBezTo>
                  <a:pt x="2575444" y="4151"/>
                  <a:pt x="2440915" y="-7352"/>
                  <a:pt x="2276856" y="18288"/>
                </a:cubicBezTo>
                <a:cubicBezTo>
                  <a:pt x="2112797" y="43928"/>
                  <a:pt x="1726502" y="-9560"/>
                  <a:pt x="1426464" y="18288"/>
                </a:cubicBezTo>
                <a:cubicBezTo>
                  <a:pt x="1126426" y="46136"/>
                  <a:pt x="992925" y="21016"/>
                  <a:pt x="740664" y="18288"/>
                </a:cubicBezTo>
                <a:cubicBezTo>
                  <a:pt x="488403" y="15560"/>
                  <a:pt x="195650" y="-16061"/>
                  <a:pt x="0" y="18288"/>
                </a:cubicBezTo>
                <a:cubicBezTo>
                  <a:pt x="348" y="9455"/>
                  <a:pt x="654" y="3983"/>
                  <a:pt x="0" y="0"/>
                </a:cubicBezTo>
                <a:close/>
              </a:path>
              <a:path w="8229600" h="18288" stroke="0" extrusionOk="0">
                <a:moveTo>
                  <a:pt x="0" y="0"/>
                </a:moveTo>
                <a:cubicBezTo>
                  <a:pt x="259263" y="-9445"/>
                  <a:pt x="404731" y="4427"/>
                  <a:pt x="521208" y="0"/>
                </a:cubicBezTo>
                <a:cubicBezTo>
                  <a:pt x="637685" y="-4427"/>
                  <a:pt x="839187" y="564"/>
                  <a:pt x="960120" y="0"/>
                </a:cubicBezTo>
                <a:cubicBezTo>
                  <a:pt x="1081053" y="-564"/>
                  <a:pt x="1313469" y="-16481"/>
                  <a:pt x="1481328" y="0"/>
                </a:cubicBezTo>
                <a:cubicBezTo>
                  <a:pt x="1649187" y="16481"/>
                  <a:pt x="1885247" y="26161"/>
                  <a:pt x="2167128" y="0"/>
                </a:cubicBezTo>
                <a:cubicBezTo>
                  <a:pt x="2449009" y="-26161"/>
                  <a:pt x="2761875" y="-22202"/>
                  <a:pt x="2935224" y="0"/>
                </a:cubicBezTo>
                <a:cubicBezTo>
                  <a:pt x="3108573" y="22202"/>
                  <a:pt x="3540687" y="-2863"/>
                  <a:pt x="3785616" y="0"/>
                </a:cubicBezTo>
                <a:cubicBezTo>
                  <a:pt x="4030545" y="2863"/>
                  <a:pt x="4280774" y="-12442"/>
                  <a:pt x="4636008" y="0"/>
                </a:cubicBezTo>
                <a:cubicBezTo>
                  <a:pt x="4991242" y="12442"/>
                  <a:pt x="5025483" y="16914"/>
                  <a:pt x="5239512" y="0"/>
                </a:cubicBezTo>
                <a:cubicBezTo>
                  <a:pt x="5453541" y="-16914"/>
                  <a:pt x="5754008" y="16592"/>
                  <a:pt x="6007608" y="0"/>
                </a:cubicBezTo>
                <a:cubicBezTo>
                  <a:pt x="6261208" y="-16592"/>
                  <a:pt x="6407957" y="-11909"/>
                  <a:pt x="6693408" y="0"/>
                </a:cubicBezTo>
                <a:cubicBezTo>
                  <a:pt x="6978859" y="11909"/>
                  <a:pt x="7015437" y="-20890"/>
                  <a:pt x="7296912" y="0"/>
                </a:cubicBezTo>
                <a:cubicBezTo>
                  <a:pt x="7578387" y="20890"/>
                  <a:pt x="7859622" y="46406"/>
                  <a:pt x="8229600" y="0"/>
                </a:cubicBezTo>
                <a:cubicBezTo>
                  <a:pt x="8230508" y="6337"/>
                  <a:pt x="8228722" y="11778"/>
                  <a:pt x="8229600" y="18288"/>
                </a:cubicBezTo>
                <a:cubicBezTo>
                  <a:pt x="8075287" y="35054"/>
                  <a:pt x="7821366" y="21850"/>
                  <a:pt x="7626096" y="18288"/>
                </a:cubicBezTo>
                <a:cubicBezTo>
                  <a:pt x="7430826" y="14726"/>
                  <a:pt x="7320004" y="-9669"/>
                  <a:pt x="7022592" y="18288"/>
                </a:cubicBezTo>
                <a:cubicBezTo>
                  <a:pt x="6725180" y="46245"/>
                  <a:pt x="6348804" y="-14025"/>
                  <a:pt x="6172200" y="18288"/>
                </a:cubicBezTo>
                <a:cubicBezTo>
                  <a:pt x="5995596" y="50601"/>
                  <a:pt x="5788102" y="22890"/>
                  <a:pt x="5650992" y="18288"/>
                </a:cubicBezTo>
                <a:cubicBezTo>
                  <a:pt x="5513882" y="13686"/>
                  <a:pt x="5198399" y="29121"/>
                  <a:pt x="4882896" y="18288"/>
                </a:cubicBezTo>
                <a:cubicBezTo>
                  <a:pt x="4567393" y="7455"/>
                  <a:pt x="4557008" y="26965"/>
                  <a:pt x="4443984" y="18288"/>
                </a:cubicBezTo>
                <a:cubicBezTo>
                  <a:pt x="4330960" y="9611"/>
                  <a:pt x="4061674" y="28891"/>
                  <a:pt x="3758184" y="18288"/>
                </a:cubicBezTo>
                <a:cubicBezTo>
                  <a:pt x="3454694" y="7685"/>
                  <a:pt x="3380392" y="19119"/>
                  <a:pt x="3236976" y="18288"/>
                </a:cubicBezTo>
                <a:cubicBezTo>
                  <a:pt x="3093560" y="17457"/>
                  <a:pt x="2632116" y="37607"/>
                  <a:pt x="2386584" y="18288"/>
                </a:cubicBezTo>
                <a:cubicBezTo>
                  <a:pt x="2141052" y="-1031"/>
                  <a:pt x="2110884" y="28777"/>
                  <a:pt x="1947672" y="18288"/>
                </a:cubicBezTo>
                <a:cubicBezTo>
                  <a:pt x="1784460" y="7799"/>
                  <a:pt x="1535467" y="461"/>
                  <a:pt x="1261872" y="18288"/>
                </a:cubicBezTo>
                <a:cubicBezTo>
                  <a:pt x="988277" y="36115"/>
                  <a:pt x="1021096" y="10375"/>
                  <a:pt x="822960" y="18288"/>
                </a:cubicBezTo>
                <a:cubicBezTo>
                  <a:pt x="624824" y="26201"/>
                  <a:pt x="298309" y="1283"/>
                  <a:pt x="0" y="18288"/>
                </a:cubicBezTo>
                <a:cubicBezTo>
                  <a:pt x="-633" y="12278"/>
                  <a:pt x="-757" y="5867"/>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29369" y="2071316"/>
            <a:ext cx="5035164" cy="4119172"/>
          </a:xfrm>
        </p:spPr>
        <p:txBody>
          <a:bodyPr anchor="t">
            <a:normAutofit/>
          </a:bodyPr>
          <a:lstStyle/>
          <a:p>
            <a:pPr algn="r" rtl="1"/>
            <a:r>
              <a:rPr lang="he-IL" sz="1900" dirty="0"/>
              <a:t>עבור רובוטים מאותה קבוצה הרובוט מתעלם מחבריו לצוות אם נוצרת חסימה ביניהם, יש מנגנון שפותר את החסימה.</a:t>
            </a:r>
          </a:p>
          <a:p>
            <a:pPr algn="r" rtl="1"/>
            <a:r>
              <a:rPr lang="he-IL" sz="1900" dirty="0"/>
              <a:t>עבור רובוטים מקבוצה יריבה - הרובוט רודף אחרי אויב רק אם הוא נושא אוכל. אם מיקום בסיס האויב ידוע, הרובוט ישמור עליו. ואם אויב מנסה לחסום את הרובוט גם אותו מנגנון עבור רובוטים מאותה קבוצה יעבוד גם נגד רובוטים מקבוצה יריבה</a:t>
            </a:r>
            <a:endParaRPr lang="en-IL" sz="1900" dirty="0"/>
          </a:p>
        </p:txBody>
      </p:sp>
      <p:pic>
        <p:nvPicPr>
          <p:cNvPr id="10" name="Picture 9">
            <a:extLst>
              <a:ext uri="{FF2B5EF4-FFF2-40B4-BE49-F238E27FC236}">
                <a16:creationId xmlns:a16="http://schemas.microsoft.com/office/drawing/2014/main" id="{0159E7E7-2906-7466-0BDE-E99B02D761B5}"/>
              </a:ext>
            </a:extLst>
          </p:cNvPr>
          <p:cNvPicPr>
            <a:picLocks noChangeAspect="1"/>
          </p:cNvPicPr>
          <p:nvPr/>
        </p:nvPicPr>
        <p:blipFill>
          <a:blip r:embed="rId2"/>
          <a:srcRect l="33864" r="26811" b="-2"/>
          <a:stretch>
            <a:fillRect/>
          </a:stretch>
        </p:blipFill>
        <p:spPr>
          <a:xfrm>
            <a:off x="5756743" y="2093976"/>
            <a:ext cx="2955798" cy="409651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28650" y="800993"/>
            <a:ext cx="2765618" cy="1594189"/>
          </a:xfrm>
        </p:spPr>
        <p:txBody>
          <a:bodyPr anchor="t">
            <a:normAutofit/>
          </a:bodyPr>
          <a:lstStyle/>
          <a:p>
            <a:r>
              <a:rPr lang="he-IL" sz="2800"/>
              <a:t>הערכת הצלחות </a:t>
            </a:r>
          </a:p>
        </p:txBody>
      </p:sp>
      <p:sp>
        <p:nvSpPr>
          <p:cNvPr id="3" name="Content Placeholder 2"/>
          <p:cNvSpPr>
            <a:spLocks noGrp="1"/>
          </p:cNvSpPr>
          <p:nvPr>
            <p:ph idx="1"/>
          </p:nvPr>
        </p:nvSpPr>
        <p:spPr>
          <a:xfrm>
            <a:off x="3178629" y="751554"/>
            <a:ext cx="5336721" cy="2993570"/>
          </a:xfrm>
        </p:spPr>
        <p:txBody>
          <a:bodyPr anchor="t">
            <a:normAutofit fontScale="92500" lnSpcReduction="10000"/>
          </a:bodyPr>
          <a:lstStyle/>
          <a:p>
            <a:pPr algn="r" rtl="1">
              <a:lnSpc>
                <a:spcPct val="90000"/>
              </a:lnSpc>
            </a:pPr>
            <a:r>
              <a:rPr lang="he-IL" sz="2800" dirty="0" err="1"/>
              <a:t>אסיפת</a:t>
            </a:r>
            <a:r>
              <a:rPr lang="he-IL" sz="2800" dirty="0"/>
              <a:t> האוכל מתבצעת בצורה אפקטיבית בעזרת </a:t>
            </a:r>
            <a:r>
              <a:rPr lang="he-IL" sz="2800" dirty="0" err="1"/>
              <a:t>הרנדומיות</a:t>
            </a:r>
            <a:endParaRPr lang="he-IL" sz="2800" dirty="0"/>
          </a:p>
          <a:p>
            <a:pPr algn="r" rtl="1">
              <a:lnSpc>
                <a:spcPct val="90000"/>
              </a:lnSpc>
            </a:pPr>
            <a:r>
              <a:rPr lang="he-IL" sz="2800" dirty="0"/>
              <a:t>חזרה לבסיס מאוד פשוטה ואפקטיבית</a:t>
            </a:r>
          </a:p>
          <a:p>
            <a:pPr algn="r" rtl="1">
              <a:lnSpc>
                <a:spcPct val="90000"/>
              </a:lnSpc>
            </a:pPr>
            <a:r>
              <a:rPr lang="he-IL" sz="2800" dirty="0"/>
              <a:t>מספר קטן של רובוטים הוקצו לחסימה שמפריע ליריב לשים את האוכל בבסיס</a:t>
            </a:r>
          </a:p>
          <a:p>
            <a:pPr algn="r" rtl="1">
              <a:lnSpc>
                <a:spcPct val="90000"/>
              </a:lnSpc>
            </a:pPr>
            <a:r>
              <a:rPr lang="he-IL" sz="2800" dirty="0"/>
              <a:t>מנגנון חילוץ שעובד גם עבור רובוטים מאותה קבוצה וגם נגד קבוצה יריבה</a:t>
            </a:r>
          </a:p>
          <a:p>
            <a:pPr algn="r" rtl="1">
              <a:lnSpc>
                <a:spcPct val="90000"/>
              </a:lnSpc>
            </a:pPr>
            <a:r>
              <a:rPr lang="he-IL" sz="2800" dirty="0"/>
              <a:t>צריך לשפר את זיהוי הבסיס של האויב</a:t>
            </a:r>
          </a:p>
        </p:txBody>
      </p:sp>
      <p:pic>
        <p:nvPicPr>
          <p:cNvPr id="5" name="Picture 4">
            <a:extLst>
              <a:ext uri="{FF2B5EF4-FFF2-40B4-BE49-F238E27FC236}">
                <a16:creationId xmlns:a16="http://schemas.microsoft.com/office/drawing/2014/main" id="{A81DAEA9-D242-514D-43B7-B97C069E7D36}"/>
              </a:ext>
            </a:extLst>
          </p:cNvPr>
          <p:cNvPicPr>
            <a:picLocks noChangeAspect="1"/>
          </p:cNvPicPr>
          <p:nvPr/>
        </p:nvPicPr>
        <p:blipFill>
          <a:blip r:embed="rId2"/>
          <a:srcRect t="1249" b="17689"/>
          <a:stretch>
            <a:fillRect/>
          </a:stretch>
        </p:blipFill>
        <p:spPr>
          <a:xfrm>
            <a:off x="-1" y="3864429"/>
            <a:ext cx="9144001" cy="2993570"/>
          </a:xfrm>
          <a:prstGeom prst="rect">
            <a:avLst/>
          </a:prstGeom>
        </p:spPr>
      </p:pic>
      <p:grpSp>
        <p:nvGrpSpPr>
          <p:cNvPr id="10" name="Group 9">
            <a:extLst>
              <a:ext uri="{FF2B5EF4-FFF2-40B4-BE49-F238E27FC236}">
                <a16:creationId xmlns:a16="http://schemas.microsoft.com/office/drawing/2014/main" id="{F2221BB3-7B5D-C899-7745-66D7AC3232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68" y="6737718"/>
            <a:ext cx="9155399" cy="123363"/>
            <a:chOff x="-5025" y="6737718"/>
            <a:chExt cx="12207200" cy="123363"/>
          </a:xfrm>
        </p:grpSpPr>
        <p:sp>
          <p:nvSpPr>
            <p:cNvPr id="11" name="Rectangle 10">
              <a:extLst>
                <a:ext uri="{FF2B5EF4-FFF2-40B4-BE49-F238E27FC236}">
                  <a16:creationId xmlns:a16="http://schemas.microsoft.com/office/drawing/2014/main" id="{3FD2D571-38D7-DB0F-166C-14FEDA700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88AEF72-50CD-C201-F6BF-C595BBBED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dirty="0"/>
              <a:t>אלמנטים מעניינים</a:t>
            </a:r>
            <a:endParaRPr dirty="0"/>
          </a:p>
        </p:txBody>
      </p:sp>
      <p:sp>
        <p:nvSpPr>
          <p:cNvPr id="3" name="Content Placeholder 2"/>
          <p:cNvSpPr>
            <a:spLocks noGrp="1"/>
          </p:cNvSpPr>
          <p:nvPr>
            <p:ph idx="1"/>
          </p:nvPr>
        </p:nvSpPr>
        <p:spPr/>
        <p:txBody>
          <a:bodyPr/>
          <a:lstStyle/>
          <a:p>
            <a:pPr algn="r" rtl="1"/>
            <a:r>
              <a:rPr lang="he-IL" dirty="0"/>
              <a:t>מנגנון החילוץ מתבצע על ידי זיהוי של חיישני תנועה והמצלמה וזה גורם לו להיות מאוד אפקטיבי</a:t>
            </a:r>
          </a:p>
          <a:p>
            <a:pPr algn="r" rtl="1"/>
            <a:r>
              <a:rPr lang="he-IL" dirty="0"/>
              <a:t>הגישה </a:t>
            </a:r>
            <a:r>
              <a:rPr lang="he-IL" dirty="0" err="1"/>
              <a:t>הרנדומית</a:t>
            </a:r>
            <a:r>
              <a:rPr lang="he-IL" dirty="0"/>
              <a:t> של חיפוש אוכל גורם לרובוטים לשוטט במפה ולסרוק אותה כמעט במלואה. </a:t>
            </a:r>
            <a:r>
              <a:rPr lang="he-IL" dirty="0" err="1"/>
              <a:t>הרנדומיות</a:t>
            </a:r>
            <a:r>
              <a:rPr lang="he-IL" dirty="0"/>
              <a:t> מונעת שמירה של ייצוג המפה ועוזר חישובית. ככה בעצם שהניווט היחידי שמתבצע זה רק אם היה זיהוי של אוכל באמצעות המצלמה</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dirty="0"/>
              <a:t>סיכומי אלגוריתמים</a:t>
            </a:r>
            <a:endParaRPr dirty="0"/>
          </a:p>
        </p:txBody>
      </p:sp>
      <p:sp>
        <p:nvSpPr>
          <p:cNvPr id="3" name="Content Placeholder 2"/>
          <p:cNvSpPr>
            <a:spLocks noGrp="1"/>
          </p:cNvSpPr>
          <p:nvPr>
            <p:ph idx="1"/>
          </p:nvPr>
        </p:nvSpPr>
        <p:spPr/>
        <p:txBody>
          <a:bodyPr>
            <a:normAutofit fontScale="92500" lnSpcReduction="20000"/>
          </a:bodyPr>
          <a:lstStyle/>
          <a:p>
            <a:pPr algn="r" rtl="1"/>
            <a:r>
              <a:rPr lang="en-US" dirty="0"/>
              <a:t>Random walk</a:t>
            </a:r>
            <a:r>
              <a:rPr lang="he-IL" dirty="0"/>
              <a:t> – הליכה </a:t>
            </a:r>
            <a:r>
              <a:rPr lang="he-IL" dirty="0" err="1"/>
              <a:t>רנדומית</a:t>
            </a:r>
            <a:r>
              <a:rPr lang="he-IL" dirty="0"/>
              <a:t> לפי התפלגות לפי </a:t>
            </a:r>
            <a:r>
              <a:rPr lang="he-IL" dirty="0" err="1"/>
              <a:t>התסברות</a:t>
            </a:r>
            <a:r>
              <a:rPr lang="he-IL" dirty="0"/>
              <a:t> שמתקבלת ככה נבחרת התנועה </a:t>
            </a:r>
            <a:r>
              <a:rPr lang="he-IL" dirty="0" err="1"/>
              <a:t>הרנדומית</a:t>
            </a:r>
            <a:r>
              <a:rPr lang="he-IL" dirty="0"/>
              <a:t> שהרובוט מבצע</a:t>
            </a:r>
          </a:p>
          <a:p>
            <a:pPr algn="r" rtl="1"/>
            <a:r>
              <a:rPr lang="en-US" dirty="0"/>
              <a:t>Anti-stuck mechanism</a:t>
            </a:r>
            <a:r>
              <a:rPr lang="he-IL" dirty="0"/>
              <a:t> – שימוש במצלמות וחיישני תנועה עובד. האלגוריתם בודק אם הרובוט לא זז מספר </a:t>
            </a:r>
            <a:r>
              <a:rPr lang="he-IL" dirty="0" err="1"/>
              <a:t>מסויים</a:t>
            </a:r>
            <a:r>
              <a:rPr lang="he-IL" dirty="0"/>
              <a:t> של </a:t>
            </a:r>
            <a:r>
              <a:rPr lang="he-IL" dirty="0" err="1"/>
              <a:t>איטרציות</a:t>
            </a:r>
            <a:r>
              <a:rPr lang="he-IL" dirty="0"/>
              <a:t> אם זה המצב הוא מחלץ את עצמו</a:t>
            </a:r>
            <a:endParaRPr lang="en-US" dirty="0"/>
          </a:p>
          <a:p>
            <a:pPr algn="r" rtl="1"/>
            <a:r>
              <a:rPr lang="en-US" dirty="0"/>
              <a:t>Blocking </a:t>
            </a:r>
            <a:r>
              <a:rPr lang="he-IL" dirty="0"/>
              <a:t> - כולל חיזוי תנועת האויב לפי </a:t>
            </a:r>
            <a:r>
              <a:rPr lang="he-IL" dirty="0" err="1"/>
              <a:t>וקטורי</a:t>
            </a:r>
            <a:r>
              <a:rPr lang="he-IL" dirty="0"/>
              <a:t> כיוון והתמקמות בבסיס של האויב </a:t>
            </a:r>
          </a:p>
          <a:p>
            <a:pPr algn="r" rtl="1"/>
            <a:r>
              <a:rPr lang="en-US" dirty="0"/>
              <a:t>Return to base </a:t>
            </a:r>
            <a:r>
              <a:rPr lang="he-IL" dirty="0"/>
              <a:t> - מבוצע על ידי תיקון כיוון ושמירה על נתיב ישר לבסיס</a:t>
            </a:r>
            <a:endParaRPr lang="en-IL"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242</TotalTime>
  <Words>483</Words>
  <Application>Microsoft Office PowerPoint</Application>
  <PresentationFormat>On-screen Show (4:3)</PresentationFormat>
  <Paragraphs>42</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האסטרטגיה</vt:lpstr>
      <vt:lpstr>State Machine</vt:lpstr>
      <vt:lpstr>התנהגות כל מצב </vt:lpstr>
      <vt:lpstr>תגובה כלפי רובוטים</vt:lpstr>
      <vt:lpstr>הערכת הצלחות </vt:lpstr>
      <vt:lpstr>אלמנטים מעניינים</vt:lpstr>
      <vt:lpstr>סיכומי אלגוריתמים</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Tamir Ashwal</cp:lastModifiedBy>
  <cp:revision>3</cp:revision>
  <dcterms:created xsi:type="dcterms:W3CDTF">2013-01-27T09:14:16Z</dcterms:created>
  <dcterms:modified xsi:type="dcterms:W3CDTF">2026-01-27T08:07:30Z</dcterms:modified>
  <cp:category/>
</cp:coreProperties>
</file>

<file path=docProps/thumbnail.jpeg>
</file>